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57" r:id="rId3"/>
    <p:sldId id="267" r:id="rId4"/>
    <p:sldId id="258" r:id="rId5"/>
    <p:sldId id="259" r:id="rId6"/>
    <p:sldId id="272" r:id="rId7"/>
    <p:sldId id="260" r:id="rId8"/>
    <p:sldId id="268" r:id="rId9"/>
    <p:sldId id="269" r:id="rId10"/>
    <p:sldId id="270" r:id="rId11"/>
    <p:sldId id="273" r:id="rId12"/>
    <p:sldId id="261" r:id="rId13"/>
    <p:sldId id="262" r:id="rId14"/>
    <p:sldId id="263" r:id="rId15"/>
    <p:sldId id="264" r:id="rId16"/>
    <p:sldId id="271" r:id="rId17"/>
    <p:sldId id="26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980" y="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3446E3-7C69-4D2E-9470-B8628D4C3E2E}" type="datetimeFigureOut">
              <a:rPr lang="en-US" smtClean="0"/>
              <a:pPr/>
              <a:t>11/7/2016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71CFE5-C3E6-48A2-9528-8C6C83097519}" type="slidenum">
              <a:rPr lang="en-US" smtClean="0"/>
              <a:pPr/>
              <a:t>‹#›</a:t>
            </a:fld>
            <a:endParaRPr lang="en-US"/>
          </a:p>
        </p:txBody>
      </p:sp>
    </p:spTree>
    <p:extLst>
      <p:ext uri="{BB962C8B-B14F-4D97-AF65-F5344CB8AC3E}">
        <p14:creationId xmlns:p14="http://schemas.microsoft.com/office/powerpoint/2010/main" val="38261768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5C8DF839-4792-4119-B816-FB3AE3ADE87D}" type="datetimeFigureOut">
              <a:rPr lang="en-US" smtClean="0"/>
              <a:pPr/>
              <a:t>11/7/2016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8264A9E-267F-421B-AB8A-2B71463AF5A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C8DF839-4792-4119-B816-FB3AE3ADE87D}"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64A9E-267F-421B-AB8A-2B71463AF5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C8DF839-4792-4119-B816-FB3AE3ADE87D}"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64A9E-267F-421B-AB8A-2B71463AF5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C8DF839-4792-4119-B816-FB3AE3ADE87D}"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64A9E-267F-421B-AB8A-2B71463AF5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5C8DF839-4792-4119-B816-FB3AE3ADE87D}" type="datetimeFigureOut">
              <a:rPr lang="en-US" smtClean="0"/>
              <a:pPr/>
              <a:t>11/7/2016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8264A9E-267F-421B-AB8A-2B71463AF5A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C8DF839-4792-4119-B816-FB3AE3ADE87D}"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64A9E-267F-421B-AB8A-2B71463AF5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5C8DF839-4792-4119-B816-FB3AE3ADE87D}" type="datetimeFigureOut">
              <a:rPr lang="en-US" smtClean="0"/>
              <a:pPr/>
              <a:t>11/7/2016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64A9E-267F-421B-AB8A-2B71463AF5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5C8DF839-4792-4119-B816-FB3AE3ADE87D}" type="datetimeFigureOut">
              <a:rPr lang="en-US" smtClean="0"/>
              <a:pPr/>
              <a:t>11/7/2016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64A9E-267F-421B-AB8A-2B71463AF5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8DF839-4792-4119-B816-FB3AE3ADE87D}" type="datetimeFigureOut">
              <a:rPr lang="en-US" smtClean="0"/>
              <a:pPr/>
              <a:t>11/7/2016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64A9E-267F-421B-AB8A-2B71463AF5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5C8DF839-4792-4119-B816-FB3AE3ADE87D}"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64A9E-267F-421B-AB8A-2B71463AF5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5C8DF839-4792-4119-B816-FB3AE3ADE87D}" type="datetimeFigureOut">
              <a:rPr lang="en-US" smtClean="0"/>
              <a:pPr/>
              <a:t>11/7/2016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64A9E-267F-421B-AB8A-2B71463AF5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5C8DF839-4792-4119-B816-FB3AE3ADE87D}" type="datetimeFigureOut">
              <a:rPr lang="en-US" smtClean="0"/>
              <a:pPr/>
              <a:t>11/7/2016</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8264A9E-267F-421B-AB8A-2B71463AF5A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jillepetty@gmail.com" TargetMode="External"/><Relationship Id="rId2" Type="http://schemas.openxmlformats.org/officeDocument/2006/relationships/hyperlink" Target="mailto:kara.maul@gmail.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i="1" dirty="0"/>
              <a:t>Beating bias and conquering crisis</a:t>
            </a:r>
            <a:r>
              <a:rPr lang="en-US" dirty="0"/>
              <a:t>:</a:t>
            </a:r>
          </a:p>
        </p:txBody>
      </p:sp>
      <p:sp>
        <p:nvSpPr>
          <p:cNvPr id="3" name="Subtitle 2"/>
          <p:cNvSpPr>
            <a:spLocks noGrp="1"/>
          </p:cNvSpPr>
          <p:nvPr>
            <p:ph type="subTitle" idx="1"/>
          </p:nvPr>
        </p:nvSpPr>
        <p:spPr/>
        <p:txBody>
          <a:bodyPr>
            <a:normAutofit lnSpcReduction="10000"/>
          </a:bodyPr>
          <a:lstStyle/>
          <a:p>
            <a:r>
              <a:rPr lang="en-US" i="1" dirty="0"/>
              <a:t>Building a diverse and inclusive team that inspires learning, growth, and change while highlighting and empowering educators' expertise</a:t>
            </a:r>
            <a:endParaRPr lang="en-US" dirty="0"/>
          </a:p>
        </p:txBody>
      </p:sp>
      <p:sp>
        <p:nvSpPr>
          <p:cNvPr id="5" name="TextBox 4"/>
          <p:cNvSpPr txBox="1"/>
          <p:nvPr/>
        </p:nvSpPr>
        <p:spPr>
          <a:xfrm>
            <a:off x="838200" y="5486400"/>
            <a:ext cx="7772400" cy="369332"/>
          </a:xfrm>
          <a:prstGeom prst="rect">
            <a:avLst/>
          </a:prstGeom>
          <a:noFill/>
        </p:spPr>
        <p:txBody>
          <a:bodyPr wrap="square" rtlCol="0">
            <a:spAutoFit/>
          </a:bodyPr>
          <a:lstStyle/>
          <a:p>
            <a:r>
              <a:rPr lang="en-US" dirty="0"/>
              <a:t>Presenters: Kara Maul and Jill Petty, Teachers, Cornell Child Care Center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 3</a:t>
            </a:r>
          </a:p>
        </p:txBody>
      </p:sp>
      <p:sp>
        <p:nvSpPr>
          <p:cNvPr id="3" name="Content Placeholder 2"/>
          <p:cNvSpPr>
            <a:spLocks noGrp="1"/>
          </p:cNvSpPr>
          <p:nvPr>
            <p:ph idx="1"/>
          </p:nvPr>
        </p:nvSpPr>
        <p:spPr>
          <a:xfrm>
            <a:off x="457200" y="1143000"/>
            <a:ext cx="8229600" cy="5166360"/>
          </a:xfrm>
        </p:spPr>
        <p:txBody>
          <a:bodyPr>
            <a:normAutofit fontScale="55000" lnSpcReduction="20000"/>
          </a:bodyPr>
          <a:lstStyle/>
          <a:p>
            <a:r>
              <a:rPr lang="en-US" sz="2900" dirty="0"/>
              <a:t>Your supervisor pulls you into the office and requests your support for a center in crisis. You agree, happy to help and leave almost immediately. When you arrive at the center you are informed of the nature of the crisis: allegations of abuse were made against several teachers by parents and due to co-teachers, administrators, and cameras in every classroom ALL of the center staff have been put on administrative leave (the majority for failure to report as mandated reporters). The center has been shut down for several days and has been scheduled to open bright and early the following morning. The current interim administrative team tells you that you and your new team are holding an open house for the current families- now. Your position is to form parent partnerships and implement best practices to get the center back on its feet and ready for their NAEYC re-accreditation visit within 4-6 weeks. You walk to the classroom that will be your home for the next couple of months in tandem with a local stranger (aka your new co-teacher) and together you approach the families in your new classroom. Everyone has questions, frustrations, and overarching hesitation. You find out many of the currently enrolled families have chosen to withdraw from the center and the families who have stayed are hyper-aware of the center’s staffing situation and the allegations that had the center shut down.</a:t>
            </a:r>
          </a:p>
          <a:p>
            <a:r>
              <a:rPr lang="en-US" b="1" dirty="0"/>
              <a:t>What do you say to the parent/guardian that asks:</a:t>
            </a:r>
            <a:endParaRPr lang="en-US" dirty="0"/>
          </a:p>
          <a:p>
            <a:r>
              <a:rPr lang="en-US" dirty="0"/>
              <a:t>"Why should I trust you with my child?" and "Where is Ms. Pam? She is my child's favorite teacher and the only one who understands his special needs"</a:t>
            </a:r>
          </a:p>
          <a:p>
            <a:r>
              <a:rPr lang="en-US" b="1" dirty="0"/>
              <a:t>How do you restore each family's trust in childcare?</a:t>
            </a:r>
            <a:endParaRPr lang="en-US" dirty="0"/>
          </a:p>
          <a:p>
            <a:r>
              <a:rPr lang="en-US" b="1" dirty="0"/>
              <a:t>How does this change your perspective on mandating reporting? Can you articulate the importance of mandating reporting in a way that will resonate with new staff members or staff members who do not feel mandating reporting is necessary?</a:t>
            </a:r>
            <a:endParaRPr lang="en-US" dirty="0"/>
          </a:p>
          <a:p>
            <a:endParaRPr lang="en-US" dirty="0"/>
          </a:p>
        </p:txBody>
      </p:sp>
    </p:spTree>
    <p:extLst>
      <p:ext uri="{BB962C8B-B14F-4D97-AF65-F5344CB8AC3E}">
        <p14:creationId xmlns:p14="http://schemas.microsoft.com/office/powerpoint/2010/main" val="1914621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Dance Break!</a:t>
            </a:r>
          </a:p>
        </p:txBody>
      </p:sp>
      <p:pic>
        <p:nvPicPr>
          <p:cNvPr id="1026" name="Picture 2" descr="Image result for dance part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1371600"/>
            <a:ext cx="8428246"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740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BEAT bias and CONQUER crisis</a:t>
            </a:r>
          </a:p>
        </p:txBody>
      </p:sp>
      <p:sp>
        <p:nvSpPr>
          <p:cNvPr id="3" name="Content Placeholder 2"/>
          <p:cNvSpPr>
            <a:spLocks noGrp="1"/>
          </p:cNvSpPr>
          <p:nvPr>
            <p:ph idx="1"/>
          </p:nvPr>
        </p:nvSpPr>
        <p:spPr/>
        <p:txBody>
          <a:bodyPr/>
          <a:lstStyle/>
          <a:p>
            <a:r>
              <a:rPr lang="en-US" dirty="0"/>
              <a:t>Team builders</a:t>
            </a:r>
          </a:p>
          <a:p>
            <a:pPr lvl="1"/>
            <a:r>
              <a:rPr lang="en-US" dirty="0"/>
              <a:t>Rotate facilitators</a:t>
            </a:r>
          </a:p>
          <a:p>
            <a:pPr lvl="1"/>
            <a:r>
              <a:rPr lang="en-US" dirty="0"/>
              <a:t>Alter length and depth</a:t>
            </a:r>
          </a:p>
          <a:p>
            <a:pPr lvl="1"/>
            <a:r>
              <a:rPr lang="en-US" dirty="0"/>
              <a:t>Consistently- staff meetings, teacher training days</a:t>
            </a:r>
          </a:p>
        </p:txBody>
      </p:sp>
      <p:sp>
        <p:nvSpPr>
          <p:cNvPr id="16386" name="AutoShape 2" descr="Displaying IMG_8324.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6388" name="AutoShape 4" descr="Displaying IMG_8324.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6390" name="AutoShape 6" descr="Displaying IMG_8324.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6392" name="AutoShape 8" descr="Displaying IMG_8324.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Picture 7" descr="team builder 1.jpg"/>
          <p:cNvPicPr>
            <a:picLocks noChangeAspect="1"/>
          </p:cNvPicPr>
          <p:nvPr/>
        </p:nvPicPr>
        <p:blipFill>
          <a:blip r:embed="rId2" cstate="print"/>
          <a:stretch>
            <a:fillRect/>
          </a:stretch>
        </p:blipFill>
        <p:spPr>
          <a:xfrm>
            <a:off x="1447800" y="3606800"/>
            <a:ext cx="2438400" cy="3251200"/>
          </a:xfrm>
          <a:prstGeom prst="rect">
            <a:avLst/>
          </a:prstGeom>
        </p:spPr>
      </p:pic>
      <p:pic>
        <p:nvPicPr>
          <p:cNvPr id="9" name="Picture 8" descr="team builder.jpg"/>
          <p:cNvPicPr>
            <a:picLocks noChangeAspect="1"/>
          </p:cNvPicPr>
          <p:nvPr/>
        </p:nvPicPr>
        <p:blipFill>
          <a:blip r:embed="rId3" cstate="print"/>
          <a:stretch>
            <a:fillRect/>
          </a:stretch>
        </p:blipFill>
        <p:spPr>
          <a:xfrm>
            <a:off x="5334000" y="3581400"/>
            <a:ext cx="2457450" cy="3276600"/>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BEAT bias and CONQUER crisis</a:t>
            </a:r>
          </a:p>
        </p:txBody>
      </p:sp>
      <p:sp>
        <p:nvSpPr>
          <p:cNvPr id="3" name="Content Placeholder 2"/>
          <p:cNvSpPr>
            <a:spLocks noGrp="1"/>
          </p:cNvSpPr>
          <p:nvPr>
            <p:ph idx="1"/>
          </p:nvPr>
        </p:nvSpPr>
        <p:spPr/>
        <p:txBody>
          <a:bodyPr numCol="2">
            <a:normAutofit/>
          </a:bodyPr>
          <a:lstStyle/>
          <a:p>
            <a:r>
              <a:rPr lang="en-US" dirty="0"/>
              <a:t>Talent Based Leadership</a:t>
            </a:r>
          </a:p>
          <a:p>
            <a:pPr lvl="1"/>
            <a:r>
              <a:rPr lang="en-US" dirty="0"/>
              <a:t>Artistic</a:t>
            </a:r>
          </a:p>
          <a:p>
            <a:pPr lvl="1"/>
            <a:r>
              <a:rPr lang="en-US" dirty="0"/>
              <a:t>Loves to cook</a:t>
            </a:r>
          </a:p>
          <a:p>
            <a:pPr lvl="1"/>
            <a:r>
              <a:rPr lang="en-US" dirty="0"/>
              <a:t>Connected to community</a:t>
            </a:r>
          </a:p>
          <a:p>
            <a:pPr lvl="1"/>
            <a:r>
              <a:rPr lang="en-US" dirty="0"/>
              <a:t>Writer</a:t>
            </a:r>
          </a:p>
          <a:p>
            <a:pPr lvl="1"/>
            <a:r>
              <a:rPr lang="en-US" dirty="0"/>
              <a:t>Proofreader</a:t>
            </a:r>
          </a:p>
          <a:p>
            <a:pPr lvl="1"/>
            <a:r>
              <a:rPr lang="en-US" dirty="0"/>
              <a:t>Presenter</a:t>
            </a:r>
          </a:p>
          <a:p>
            <a:pPr lvl="1"/>
            <a:r>
              <a:rPr lang="en-US" dirty="0"/>
              <a:t>Brings humor</a:t>
            </a:r>
          </a:p>
          <a:p>
            <a:pPr lvl="1"/>
            <a:r>
              <a:rPr lang="en-US" dirty="0"/>
              <a:t>Multi-lingual</a:t>
            </a:r>
          </a:p>
          <a:p>
            <a:pPr lvl="1"/>
            <a:r>
              <a:rPr lang="en-US" dirty="0"/>
              <a:t>Organized</a:t>
            </a:r>
          </a:p>
          <a:p>
            <a:pPr lvl="1"/>
            <a:r>
              <a:rPr lang="en-US" dirty="0"/>
              <a:t>Athletic</a:t>
            </a:r>
          </a:p>
          <a:p>
            <a:pPr lvl="1"/>
            <a:r>
              <a:rPr lang="en-US" dirty="0"/>
              <a:t>Technology proficient</a:t>
            </a:r>
          </a:p>
          <a:p>
            <a:pPr lvl="1"/>
            <a:r>
              <a:rPr lang="en-US" dirty="0"/>
              <a:t>LOUD</a:t>
            </a:r>
          </a:p>
          <a:p>
            <a:pPr lvl="1"/>
            <a:r>
              <a:rPr lang="en-US" dirty="0"/>
              <a:t>Quiet</a:t>
            </a:r>
          </a:p>
          <a:p>
            <a:pPr lvl="1"/>
            <a:r>
              <a:rPr lang="en-US" dirty="0"/>
              <a:t>Listener</a:t>
            </a:r>
          </a:p>
          <a:p>
            <a:pPr lvl="1"/>
            <a:r>
              <a:rPr lang="en-US" dirty="0"/>
              <a:t>Wise</a:t>
            </a:r>
          </a:p>
          <a:p>
            <a:pPr lvl="1"/>
            <a:endParaRPr lang="en-US" dirty="0"/>
          </a:p>
          <a:p>
            <a:pPr lvl="1"/>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BEAT bias and CONQUER crisis</a:t>
            </a:r>
          </a:p>
        </p:txBody>
      </p:sp>
      <p:sp>
        <p:nvSpPr>
          <p:cNvPr id="3" name="Content Placeholder 2"/>
          <p:cNvSpPr>
            <a:spLocks noGrp="1"/>
          </p:cNvSpPr>
          <p:nvPr>
            <p:ph idx="1"/>
          </p:nvPr>
        </p:nvSpPr>
        <p:spPr/>
        <p:txBody>
          <a:bodyPr/>
          <a:lstStyle/>
          <a:p>
            <a:r>
              <a:rPr lang="en-US" dirty="0"/>
              <a:t>Committees!</a:t>
            </a:r>
          </a:p>
          <a:p>
            <a:pPr lvl="1"/>
            <a:r>
              <a:rPr lang="en-US" dirty="0"/>
              <a:t>Diversity and Inclusion</a:t>
            </a:r>
          </a:p>
          <a:p>
            <a:pPr lvl="1"/>
            <a:r>
              <a:rPr lang="en-US" dirty="0"/>
              <a:t>Social</a:t>
            </a:r>
          </a:p>
          <a:p>
            <a:pPr lvl="1"/>
            <a:r>
              <a:rPr lang="en-US" dirty="0"/>
              <a:t>Well-Being</a:t>
            </a:r>
          </a:p>
          <a:p>
            <a:pPr lvl="1"/>
            <a:r>
              <a:rPr lang="en-US" dirty="0"/>
              <a:t>Health and Safety</a:t>
            </a:r>
          </a:p>
          <a:p>
            <a:pPr lvl="1"/>
            <a:r>
              <a:rPr lang="en-US" dirty="0"/>
              <a:t>Technology</a:t>
            </a:r>
          </a:p>
          <a:p>
            <a:pPr lvl="1"/>
            <a:r>
              <a:rPr lang="en-US" dirty="0"/>
              <a:t>Enrichments</a:t>
            </a:r>
          </a:p>
          <a:p>
            <a:pPr lvl="1"/>
            <a:r>
              <a:rPr lang="en-US" dirty="0"/>
              <a:t>Community service/outreach</a:t>
            </a:r>
          </a:p>
          <a:p>
            <a:pPr lvl="1"/>
            <a:r>
              <a:rPr lang="en-US" dirty="0"/>
              <a:t>Resource</a:t>
            </a:r>
          </a:p>
          <a:p>
            <a:pPr lvl="1"/>
            <a:r>
              <a:rPr lang="en-US" dirty="0"/>
              <a:t>Recruitment and retention</a:t>
            </a:r>
          </a:p>
          <a:p>
            <a:pPr lvl="1"/>
            <a:endParaRPr lang="en-US" dirty="0"/>
          </a:p>
          <a:p>
            <a:pPr lvl="1"/>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BEAT bias and CONQUER crisis</a:t>
            </a:r>
          </a:p>
        </p:txBody>
      </p:sp>
      <p:sp>
        <p:nvSpPr>
          <p:cNvPr id="3" name="Content Placeholder 2"/>
          <p:cNvSpPr>
            <a:spLocks noGrp="1"/>
          </p:cNvSpPr>
          <p:nvPr>
            <p:ph idx="1"/>
          </p:nvPr>
        </p:nvSpPr>
        <p:spPr/>
        <p:txBody>
          <a:bodyPr/>
          <a:lstStyle/>
          <a:p>
            <a:r>
              <a:rPr lang="en-US" dirty="0"/>
              <a:t>Open dialogue</a:t>
            </a:r>
          </a:p>
          <a:p>
            <a:pPr lvl="1"/>
            <a:r>
              <a:rPr lang="en-US" dirty="0"/>
              <a:t>Open doors</a:t>
            </a:r>
          </a:p>
          <a:p>
            <a:pPr lvl="1"/>
            <a:r>
              <a:rPr lang="en-US" dirty="0"/>
              <a:t>Active listening  (2 min – 2 min)</a:t>
            </a:r>
          </a:p>
          <a:p>
            <a:pPr lvl="1"/>
            <a:r>
              <a:rPr lang="en-US" dirty="0"/>
              <a:t>Building a team outside the walls of work</a:t>
            </a:r>
          </a:p>
          <a:p>
            <a:pPr lvl="1"/>
            <a:r>
              <a:rPr lang="en-US" dirty="0"/>
              <a:t>Accepting the uncomfortable</a:t>
            </a:r>
          </a:p>
          <a:p>
            <a:pPr lvl="1"/>
            <a:r>
              <a:rPr lang="en-US" dirty="0"/>
              <a:t>Taking action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Closing Team Builder</a:t>
            </a:r>
          </a:p>
        </p:txBody>
      </p:sp>
      <p:sp>
        <p:nvSpPr>
          <p:cNvPr id="3" name="Content Placeholder 2"/>
          <p:cNvSpPr>
            <a:spLocks noGrp="1"/>
          </p:cNvSpPr>
          <p:nvPr>
            <p:ph idx="1"/>
          </p:nvPr>
        </p:nvSpPr>
        <p:spPr/>
        <p:txBody>
          <a:bodyPr/>
          <a:lstStyle/>
          <a:p>
            <a:r>
              <a:rPr lang="en-US" dirty="0"/>
              <a:t>Meet back in your crisis scenario groups</a:t>
            </a:r>
          </a:p>
          <a:p>
            <a:r>
              <a:rPr lang="en-US" dirty="0"/>
              <a:t>Find your materials: spaghetti and marshmallows</a:t>
            </a:r>
          </a:p>
          <a:p>
            <a:r>
              <a:rPr lang="en-US" dirty="0"/>
              <a:t>Your task: To build the  tallest standing tower possible in 10 minutes.</a:t>
            </a:r>
          </a:p>
        </p:txBody>
      </p:sp>
    </p:spTree>
    <p:extLst>
      <p:ext uri="{BB962C8B-B14F-4D97-AF65-F5344CB8AC3E}">
        <p14:creationId xmlns:p14="http://schemas.microsoft.com/office/powerpoint/2010/main" val="21236867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Questions/Conclusions</a:t>
            </a:r>
          </a:p>
        </p:txBody>
      </p:sp>
      <p:sp>
        <p:nvSpPr>
          <p:cNvPr id="3" name="Content Placeholder 2"/>
          <p:cNvSpPr>
            <a:spLocks noGrp="1"/>
          </p:cNvSpPr>
          <p:nvPr>
            <p:ph idx="1"/>
          </p:nvPr>
        </p:nvSpPr>
        <p:spPr/>
        <p:txBody>
          <a:bodyPr>
            <a:normAutofit/>
          </a:bodyPr>
          <a:lstStyle/>
          <a:p>
            <a:r>
              <a:rPr lang="en-US" sz="4000" dirty="0"/>
              <a:t>PLEASE reach out to us with any questions!</a:t>
            </a:r>
          </a:p>
          <a:p>
            <a:r>
              <a:rPr lang="en-US" sz="4000" dirty="0"/>
              <a:t>Kara- </a:t>
            </a:r>
            <a:r>
              <a:rPr lang="en-US" sz="4000" dirty="0">
                <a:hlinkClick r:id="rId2"/>
              </a:rPr>
              <a:t>kara.maul@gmail.com</a:t>
            </a:r>
            <a:endParaRPr lang="en-US" sz="4000" dirty="0"/>
          </a:p>
          <a:p>
            <a:r>
              <a:rPr lang="en-US" sz="4000" dirty="0"/>
              <a:t>Jill- </a:t>
            </a:r>
            <a:r>
              <a:rPr lang="en-US" sz="4000" dirty="0">
                <a:hlinkClick r:id="rId3"/>
              </a:rPr>
              <a:t>jillepetty@gmail.com</a:t>
            </a:r>
            <a:r>
              <a:rPr lang="en-US" sz="40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Introductions</a:t>
            </a:r>
          </a:p>
        </p:txBody>
      </p:sp>
      <p:sp>
        <p:nvSpPr>
          <p:cNvPr id="5" name="Content Placeholder 4"/>
          <p:cNvSpPr>
            <a:spLocks noGrp="1"/>
          </p:cNvSpPr>
          <p:nvPr>
            <p:ph sz="half" idx="1"/>
          </p:nvPr>
        </p:nvSpPr>
        <p:spPr/>
        <p:txBody>
          <a:bodyPr>
            <a:normAutofit lnSpcReduction="10000"/>
          </a:bodyPr>
          <a:lstStyle/>
          <a:p>
            <a:r>
              <a:rPr lang="en-US" dirty="0"/>
              <a:t>Kara Maul</a:t>
            </a:r>
          </a:p>
          <a:p>
            <a:pPr>
              <a:buNone/>
            </a:pPr>
            <a:r>
              <a:rPr lang="en-US" dirty="0"/>
              <a:t>Teacher, Cornell Child Care Center (since 2008)</a:t>
            </a:r>
          </a:p>
          <a:p>
            <a:pPr>
              <a:buNone/>
            </a:pPr>
            <a:r>
              <a:rPr lang="en-US" dirty="0"/>
              <a:t>Worked with young children since 2002</a:t>
            </a:r>
          </a:p>
          <a:p>
            <a:pPr>
              <a:buNone/>
            </a:pPr>
            <a:r>
              <a:rPr lang="en-US" dirty="0"/>
              <a:t>Has substantial experience working with Infants, Toddlers, and Preschoolers</a:t>
            </a:r>
          </a:p>
          <a:p>
            <a:pPr>
              <a:buNone/>
            </a:pPr>
            <a:endParaRPr lang="en-US" dirty="0"/>
          </a:p>
        </p:txBody>
      </p:sp>
      <p:sp>
        <p:nvSpPr>
          <p:cNvPr id="6" name="Content Placeholder 5"/>
          <p:cNvSpPr>
            <a:spLocks noGrp="1"/>
          </p:cNvSpPr>
          <p:nvPr>
            <p:ph sz="half" idx="2"/>
          </p:nvPr>
        </p:nvSpPr>
        <p:spPr/>
        <p:txBody>
          <a:bodyPr>
            <a:normAutofit lnSpcReduction="10000"/>
          </a:bodyPr>
          <a:lstStyle/>
          <a:p>
            <a:r>
              <a:rPr lang="en-US" dirty="0"/>
              <a:t>Jill Petty</a:t>
            </a:r>
          </a:p>
          <a:p>
            <a:pPr>
              <a:buNone/>
            </a:pPr>
            <a:r>
              <a:rPr lang="en-US" dirty="0"/>
              <a:t>Teacher, Cornell Child Care Center (since 2010)</a:t>
            </a:r>
          </a:p>
          <a:p>
            <a:pPr>
              <a:buNone/>
            </a:pPr>
            <a:r>
              <a:rPr lang="en-US" dirty="0"/>
              <a:t>Been working with preschool aged children since 2005</a:t>
            </a:r>
          </a:p>
          <a:p>
            <a:pPr>
              <a:buNone/>
            </a:pPr>
            <a:r>
              <a:rPr lang="en-US" dirty="0"/>
              <a:t>Background in social justice education, advocate for diversity and inclusion in ECE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Learning Outcomes</a:t>
            </a:r>
          </a:p>
        </p:txBody>
      </p:sp>
      <p:sp>
        <p:nvSpPr>
          <p:cNvPr id="6" name="Content Placeholder 5"/>
          <p:cNvSpPr>
            <a:spLocks noGrp="1"/>
          </p:cNvSpPr>
          <p:nvPr>
            <p:ph idx="1"/>
          </p:nvPr>
        </p:nvSpPr>
        <p:spPr/>
        <p:txBody>
          <a:bodyPr/>
          <a:lstStyle/>
          <a:p>
            <a:pPr lvl="0"/>
            <a:r>
              <a:rPr lang="en-US" dirty="0"/>
              <a:t>Define bias in the work place</a:t>
            </a:r>
          </a:p>
          <a:p>
            <a:pPr lvl="0"/>
            <a:r>
              <a:rPr lang="en-US" dirty="0"/>
              <a:t>Further understand crisis in the workplace</a:t>
            </a:r>
          </a:p>
          <a:p>
            <a:pPr lvl="0"/>
            <a:r>
              <a:rPr lang="en-US" dirty="0"/>
              <a:t>Experience firsthand some strategies on beating bias and conquering crisis</a:t>
            </a:r>
          </a:p>
          <a:p>
            <a:pPr lvl="0"/>
            <a:r>
              <a:rPr lang="en-US" dirty="0"/>
              <a:t>Apply strategies for teambuilding</a:t>
            </a:r>
          </a:p>
          <a:p>
            <a:pPr lvl="0"/>
            <a:r>
              <a:rPr lang="en-US" dirty="0"/>
              <a:t>Utilize resource packet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Assumptions</a:t>
            </a:r>
          </a:p>
        </p:txBody>
      </p:sp>
      <p:sp>
        <p:nvSpPr>
          <p:cNvPr id="3" name="Content Placeholder 2"/>
          <p:cNvSpPr>
            <a:spLocks noGrp="1"/>
          </p:cNvSpPr>
          <p:nvPr>
            <p:ph idx="1"/>
          </p:nvPr>
        </p:nvSpPr>
        <p:spPr/>
        <p:txBody>
          <a:bodyPr/>
          <a:lstStyle/>
          <a:p>
            <a:r>
              <a:rPr lang="en-US" dirty="0"/>
              <a:t>Please stand up and form a circle</a:t>
            </a:r>
          </a:p>
          <a:p>
            <a:endParaRPr lang="en-US" dirty="0"/>
          </a:p>
        </p:txBody>
      </p:sp>
      <p:pic>
        <p:nvPicPr>
          <p:cNvPr id="1026" name="Picture 2" descr="Image result for people standing in circle"/>
          <p:cNvPicPr>
            <a:picLocks noChangeAspect="1" noChangeArrowheads="1"/>
          </p:cNvPicPr>
          <p:nvPr/>
        </p:nvPicPr>
        <p:blipFill>
          <a:blip r:embed="rId2" cstate="print">
            <a:clrChange>
              <a:clrFrom>
                <a:srgbClr val="F8F2F2"/>
              </a:clrFrom>
              <a:clrTo>
                <a:srgbClr val="F8F2F2">
                  <a:alpha val="0"/>
                </a:srgbClr>
              </a:clrTo>
            </a:clrChange>
          </a:blip>
          <a:srcRect l="29607"/>
          <a:stretch>
            <a:fillRect/>
          </a:stretch>
        </p:blipFill>
        <p:spPr bwMode="auto">
          <a:xfrm>
            <a:off x="1752600" y="2286000"/>
            <a:ext cx="4267629" cy="40386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Brainstorm</a:t>
            </a:r>
          </a:p>
        </p:txBody>
      </p:sp>
      <p:sp>
        <p:nvSpPr>
          <p:cNvPr id="4" name="Rectangle 3"/>
          <p:cNvSpPr/>
          <p:nvPr/>
        </p:nvSpPr>
        <p:spPr>
          <a:xfrm>
            <a:off x="3729461" y="2967335"/>
            <a:ext cx="1685077"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Race</a:t>
            </a:r>
          </a:p>
        </p:txBody>
      </p:sp>
      <p:sp>
        <p:nvSpPr>
          <p:cNvPr id="5" name="Rectangle 4"/>
          <p:cNvSpPr/>
          <p:nvPr/>
        </p:nvSpPr>
        <p:spPr>
          <a:xfrm>
            <a:off x="533400" y="1752600"/>
            <a:ext cx="6782626"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Socioeconomic Class</a:t>
            </a:r>
          </a:p>
        </p:txBody>
      </p:sp>
      <p:sp>
        <p:nvSpPr>
          <p:cNvPr id="6" name="Rectangle 5"/>
          <p:cNvSpPr/>
          <p:nvPr/>
        </p:nvSpPr>
        <p:spPr>
          <a:xfrm>
            <a:off x="609600" y="4495800"/>
            <a:ext cx="5243744"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Dietary Choices</a:t>
            </a:r>
          </a:p>
        </p:txBody>
      </p:sp>
      <p:sp>
        <p:nvSpPr>
          <p:cNvPr id="7" name="Rectangle 6"/>
          <p:cNvSpPr/>
          <p:nvPr/>
        </p:nvSpPr>
        <p:spPr>
          <a:xfrm>
            <a:off x="762000" y="5410200"/>
            <a:ext cx="7936789"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Smoker vs. Non-Smoker</a:t>
            </a:r>
          </a:p>
        </p:txBody>
      </p:sp>
      <p:sp>
        <p:nvSpPr>
          <p:cNvPr id="8" name="Rectangle 7"/>
          <p:cNvSpPr/>
          <p:nvPr/>
        </p:nvSpPr>
        <p:spPr>
          <a:xfrm>
            <a:off x="3429000" y="3657600"/>
            <a:ext cx="4935967"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Parental Status</a:t>
            </a:r>
          </a:p>
        </p:txBody>
      </p:sp>
      <p:sp>
        <p:nvSpPr>
          <p:cNvPr id="9" name="Rectangle 8"/>
          <p:cNvSpPr/>
          <p:nvPr/>
        </p:nvSpPr>
        <p:spPr>
          <a:xfrm>
            <a:off x="1143000" y="3429000"/>
            <a:ext cx="1454245" cy="923330"/>
          </a:xfrm>
          <a:prstGeom prst="rect">
            <a:avLst/>
          </a:prstGeom>
          <a:noFill/>
        </p:spPr>
        <p:txBody>
          <a:bodyPr wrap="none" lIns="91440" tIns="45720" rIns="91440" bIns="45720">
            <a:spAutoFit/>
          </a:bodyPr>
          <a:lstStyle/>
          <a:p>
            <a:pPr algn="ctr"/>
            <a:r>
              <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Age</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10" name="Rectangle 9"/>
          <p:cNvSpPr/>
          <p:nvPr/>
        </p:nvSpPr>
        <p:spPr>
          <a:xfrm>
            <a:off x="4572000" y="2438400"/>
            <a:ext cx="3377849"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Education</a:t>
            </a:r>
          </a:p>
        </p:txBody>
      </p:sp>
      <p:sp>
        <p:nvSpPr>
          <p:cNvPr id="11" name="Rectangle 10"/>
          <p:cNvSpPr/>
          <p:nvPr/>
        </p:nvSpPr>
        <p:spPr>
          <a:xfrm>
            <a:off x="152400" y="990600"/>
            <a:ext cx="5359159"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Clothing Choice</a:t>
            </a:r>
          </a:p>
        </p:txBody>
      </p:sp>
      <p:sp>
        <p:nvSpPr>
          <p:cNvPr id="12" name="Rectangle 11"/>
          <p:cNvSpPr/>
          <p:nvPr/>
        </p:nvSpPr>
        <p:spPr>
          <a:xfrm>
            <a:off x="381000" y="2362200"/>
            <a:ext cx="2108270"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LGBT</a:t>
            </a:r>
          </a:p>
        </p:txBody>
      </p:sp>
      <p:sp>
        <p:nvSpPr>
          <p:cNvPr id="14" name="Rectangle 13"/>
          <p:cNvSpPr/>
          <p:nvPr/>
        </p:nvSpPr>
        <p:spPr>
          <a:xfrm>
            <a:off x="4785113" y="5934670"/>
            <a:ext cx="4358887"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Ability Level</a:t>
            </a:r>
          </a:p>
        </p:txBody>
      </p:sp>
      <p:sp>
        <p:nvSpPr>
          <p:cNvPr id="15" name="Rectangle 14"/>
          <p:cNvSpPr/>
          <p:nvPr/>
        </p:nvSpPr>
        <p:spPr>
          <a:xfrm>
            <a:off x="0" y="0"/>
            <a:ext cx="7898317"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Geographic Background</a:t>
            </a:r>
          </a:p>
        </p:txBody>
      </p:sp>
      <p:sp>
        <p:nvSpPr>
          <p:cNvPr id="16" name="Rectangle 15"/>
          <p:cNvSpPr/>
          <p:nvPr/>
        </p:nvSpPr>
        <p:spPr>
          <a:xfrm>
            <a:off x="2438400" y="2514600"/>
            <a:ext cx="2454518"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Speech</a:t>
            </a:r>
          </a:p>
        </p:txBody>
      </p:sp>
      <p:sp>
        <p:nvSpPr>
          <p:cNvPr id="17" name="Rectangle 16"/>
          <p:cNvSpPr/>
          <p:nvPr/>
        </p:nvSpPr>
        <p:spPr>
          <a:xfrm>
            <a:off x="6096000" y="3124200"/>
            <a:ext cx="2569935"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Gender</a:t>
            </a:r>
          </a:p>
        </p:txBody>
      </p:sp>
      <p:sp>
        <p:nvSpPr>
          <p:cNvPr id="18" name="Rectangle 17"/>
          <p:cNvSpPr/>
          <p:nvPr/>
        </p:nvSpPr>
        <p:spPr>
          <a:xfrm>
            <a:off x="2971800" y="1371600"/>
            <a:ext cx="6397906"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Relationship Status</a:t>
            </a:r>
          </a:p>
        </p:txBody>
      </p:sp>
      <p:sp>
        <p:nvSpPr>
          <p:cNvPr id="19" name="Rectangle 18"/>
          <p:cNvSpPr/>
          <p:nvPr/>
        </p:nvSpPr>
        <p:spPr>
          <a:xfrm>
            <a:off x="5862331" y="4572000"/>
            <a:ext cx="3281669"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Eye Color</a:t>
            </a:r>
          </a:p>
        </p:txBody>
      </p:sp>
      <p:sp>
        <p:nvSpPr>
          <p:cNvPr id="20" name="Rectangle 19"/>
          <p:cNvSpPr/>
          <p:nvPr/>
        </p:nvSpPr>
        <p:spPr>
          <a:xfrm>
            <a:off x="0" y="2895600"/>
            <a:ext cx="3531737"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Profession</a:t>
            </a:r>
          </a:p>
        </p:txBody>
      </p:sp>
      <p:sp>
        <p:nvSpPr>
          <p:cNvPr id="21" name="Rectangle 20"/>
          <p:cNvSpPr/>
          <p:nvPr/>
        </p:nvSpPr>
        <p:spPr>
          <a:xfrm>
            <a:off x="0" y="5934670"/>
            <a:ext cx="7924800" cy="923330"/>
          </a:xfrm>
          <a:prstGeom prst="rect">
            <a:avLst/>
          </a:prstGeom>
          <a:noFill/>
        </p:spPr>
        <p:txBody>
          <a:bodyPr wrap="square" lIns="91440" tIns="45720" rIns="91440" bIns="45720">
            <a:spAutoFit/>
          </a:bodyPr>
          <a:lstStyle/>
          <a:p>
            <a:pPr algn="ctr"/>
            <a:r>
              <a:rPr lang="en-US" sz="54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Body Modifications</a:t>
            </a:r>
            <a:endPar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sp>
        <p:nvSpPr>
          <p:cNvPr id="22" name="Rectangle 21"/>
          <p:cNvSpPr/>
          <p:nvPr/>
        </p:nvSpPr>
        <p:spPr>
          <a:xfrm>
            <a:off x="0" y="4114800"/>
            <a:ext cx="2877711"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Hobbies</a:t>
            </a:r>
          </a:p>
        </p:txBody>
      </p:sp>
      <p:sp>
        <p:nvSpPr>
          <p:cNvPr id="23" name="Rectangle 22"/>
          <p:cNvSpPr/>
          <p:nvPr/>
        </p:nvSpPr>
        <p:spPr>
          <a:xfrm>
            <a:off x="3276600" y="3962400"/>
            <a:ext cx="5666936"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Music Preference</a:t>
            </a:r>
          </a:p>
        </p:txBody>
      </p:sp>
      <p:sp>
        <p:nvSpPr>
          <p:cNvPr id="24" name="Rectangle 23"/>
          <p:cNvSpPr/>
          <p:nvPr/>
        </p:nvSpPr>
        <p:spPr>
          <a:xfrm>
            <a:off x="5612264" y="685800"/>
            <a:ext cx="3531736"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Body Size </a:t>
            </a:r>
          </a:p>
        </p:txBody>
      </p:sp>
      <p:sp>
        <p:nvSpPr>
          <p:cNvPr id="25" name="Rectangle 24"/>
          <p:cNvSpPr/>
          <p:nvPr/>
        </p:nvSpPr>
        <p:spPr>
          <a:xfrm>
            <a:off x="2514600" y="4800600"/>
            <a:ext cx="4166525"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Social Circle</a:t>
            </a:r>
          </a:p>
        </p:txBody>
      </p:sp>
      <p:sp>
        <p:nvSpPr>
          <p:cNvPr id="26" name="Rectangle 25"/>
          <p:cNvSpPr/>
          <p:nvPr/>
        </p:nvSpPr>
        <p:spPr>
          <a:xfrm>
            <a:off x="1676400" y="2057400"/>
            <a:ext cx="6930102" cy="923330"/>
          </a:xfrm>
          <a:prstGeom prst="rect">
            <a:avLst/>
          </a:prstGeom>
          <a:noFill/>
        </p:spPr>
        <p:txBody>
          <a:bodyPr wrap="none" lIns="91440" tIns="45720" rIns="91440" bIns="45720">
            <a:spAutoFit/>
          </a:bodyPr>
          <a:lstStyle/>
          <a:p>
            <a:pPr algn="ctr"/>
            <a:r>
              <a:rPr lang="en-US" sz="5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Drinker/Non-drinker</a:t>
            </a:r>
          </a:p>
        </p:txBody>
      </p:sp>
      <p:sp>
        <p:nvSpPr>
          <p:cNvPr id="27" name="Rectangle 26"/>
          <p:cNvSpPr/>
          <p:nvPr/>
        </p:nvSpPr>
        <p:spPr>
          <a:xfrm>
            <a:off x="838200" y="3657600"/>
            <a:ext cx="5943600" cy="769441"/>
          </a:xfrm>
          <a:prstGeom prst="rect">
            <a:avLst/>
          </a:prstGeom>
          <a:noFill/>
        </p:spPr>
        <p:txBody>
          <a:bodyPr wrap="square" lIns="91440" tIns="45720" rIns="91440" bIns="45720">
            <a:spAutoFit/>
          </a:bodyPr>
          <a:lstStyle/>
          <a:p>
            <a:pPr algn="ctr"/>
            <a:r>
              <a:rPr lang="en-US" sz="44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Technological Ability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anim calcmode="lin" valueType="num">
                                      <p:cBhvr additive="base">
                                        <p:cTn id="13" dur="500" fill="hold"/>
                                        <p:tgtEl>
                                          <p:spTgt spid="24"/>
                                        </p:tgtEl>
                                        <p:attrNameLst>
                                          <p:attrName>ppt_x</p:attrName>
                                        </p:attrNameLst>
                                      </p:cBhvr>
                                      <p:tavLst>
                                        <p:tav tm="0">
                                          <p:val>
                                            <p:strVal val="#ppt_x"/>
                                          </p:val>
                                        </p:tav>
                                        <p:tav tm="100000">
                                          <p:val>
                                            <p:strVal val="#ppt_x"/>
                                          </p:val>
                                        </p:tav>
                                      </p:tavLst>
                                    </p:anim>
                                    <p:anim calcmode="lin" valueType="num">
                                      <p:cBhvr additive="base">
                                        <p:cTn id="1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7"/>
                                        </p:tgtEl>
                                        <p:attrNameLst>
                                          <p:attrName>style.visibility</p:attrName>
                                        </p:attrNameLst>
                                      </p:cBhvr>
                                      <p:to>
                                        <p:strVal val="visible"/>
                                      </p:to>
                                    </p:set>
                                    <p:anim calcmode="lin" valueType="num">
                                      <p:cBhvr additive="base">
                                        <p:cTn id="19" dur="500" fill="hold"/>
                                        <p:tgtEl>
                                          <p:spTgt spid="27"/>
                                        </p:tgtEl>
                                        <p:attrNameLst>
                                          <p:attrName>ppt_x</p:attrName>
                                        </p:attrNameLst>
                                      </p:cBhvr>
                                      <p:tavLst>
                                        <p:tav tm="0">
                                          <p:val>
                                            <p:strVal val="#ppt_x"/>
                                          </p:val>
                                        </p:tav>
                                        <p:tav tm="100000">
                                          <p:val>
                                            <p:strVal val="#ppt_x"/>
                                          </p:val>
                                        </p:tav>
                                      </p:tavLst>
                                    </p:anim>
                                    <p:anim calcmode="lin" valueType="num">
                                      <p:cBhvr additive="base">
                                        <p:cTn id="2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additive="base">
                                        <p:cTn id="25" dur="500" fill="hold"/>
                                        <p:tgtEl>
                                          <p:spTgt spid="20"/>
                                        </p:tgtEl>
                                        <p:attrNameLst>
                                          <p:attrName>ppt_x</p:attrName>
                                        </p:attrNameLst>
                                      </p:cBhvr>
                                      <p:tavLst>
                                        <p:tav tm="0">
                                          <p:val>
                                            <p:strVal val="#ppt_x"/>
                                          </p:val>
                                        </p:tav>
                                        <p:tav tm="100000">
                                          <p:val>
                                            <p:strVal val="#ppt_x"/>
                                          </p:val>
                                        </p:tav>
                                      </p:tavLst>
                                    </p:anim>
                                    <p:anim calcmode="lin" valueType="num">
                                      <p:cBhvr additive="base">
                                        <p:cTn id="2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additive="base">
                                        <p:cTn id="43" dur="500" fill="hold"/>
                                        <p:tgtEl>
                                          <p:spTgt spid="19"/>
                                        </p:tgtEl>
                                        <p:attrNameLst>
                                          <p:attrName>ppt_x</p:attrName>
                                        </p:attrNameLst>
                                      </p:cBhvr>
                                      <p:tavLst>
                                        <p:tav tm="0">
                                          <p:val>
                                            <p:strVal val="#ppt_x"/>
                                          </p:val>
                                        </p:tav>
                                        <p:tav tm="100000">
                                          <p:val>
                                            <p:strVal val="#ppt_x"/>
                                          </p:val>
                                        </p:tav>
                                      </p:tavLst>
                                    </p:anim>
                                    <p:anim calcmode="lin" valueType="num">
                                      <p:cBhvr additive="base">
                                        <p:cTn id="4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 calcmode="lin" valueType="num">
                                      <p:cBhvr additive="base">
                                        <p:cTn id="61" dur="500" fill="hold"/>
                                        <p:tgtEl>
                                          <p:spTgt spid="23"/>
                                        </p:tgtEl>
                                        <p:attrNameLst>
                                          <p:attrName>ppt_x</p:attrName>
                                        </p:attrNameLst>
                                      </p:cBhvr>
                                      <p:tavLst>
                                        <p:tav tm="0">
                                          <p:val>
                                            <p:strVal val="#ppt_x"/>
                                          </p:val>
                                        </p:tav>
                                        <p:tav tm="100000">
                                          <p:val>
                                            <p:strVal val="#ppt_x"/>
                                          </p:val>
                                        </p:tav>
                                      </p:tavLst>
                                    </p:anim>
                                    <p:anim calcmode="lin" valueType="num">
                                      <p:cBhvr additive="base">
                                        <p:cTn id="6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anim calcmode="lin" valueType="num">
                                      <p:cBhvr additive="base">
                                        <p:cTn id="67" dur="500" fill="hold"/>
                                        <p:tgtEl>
                                          <p:spTgt spid="22"/>
                                        </p:tgtEl>
                                        <p:attrNameLst>
                                          <p:attrName>ppt_x</p:attrName>
                                        </p:attrNameLst>
                                      </p:cBhvr>
                                      <p:tavLst>
                                        <p:tav tm="0">
                                          <p:val>
                                            <p:strVal val="#ppt_x"/>
                                          </p:val>
                                        </p:tav>
                                        <p:tav tm="100000">
                                          <p:val>
                                            <p:strVal val="#ppt_x"/>
                                          </p:val>
                                        </p:tav>
                                      </p:tavLst>
                                    </p:anim>
                                    <p:anim calcmode="lin" valueType="num">
                                      <p:cBhvr additive="base">
                                        <p:cTn id="6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7"/>
                                        </p:tgtEl>
                                        <p:attrNameLst>
                                          <p:attrName>style.visibility</p:attrName>
                                        </p:attrNameLst>
                                      </p:cBhvr>
                                      <p:to>
                                        <p:strVal val="visible"/>
                                      </p:to>
                                    </p:set>
                                    <p:anim calcmode="lin" valueType="num">
                                      <p:cBhvr additive="base">
                                        <p:cTn id="73" dur="500" fill="hold"/>
                                        <p:tgtEl>
                                          <p:spTgt spid="7"/>
                                        </p:tgtEl>
                                        <p:attrNameLst>
                                          <p:attrName>ppt_x</p:attrName>
                                        </p:attrNameLst>
                                      </p:cBhvr>
                                      <p:tavLst>
                                        <p:tav tm="0">
                                          <p:val>
                                            <p:strVal val="#ppt_x"/>
                                          </p:val>
                                        </p:tav>
                                        <p:tav tm="100000">
                                          <p:val>
                                            <p:strVal val="#ppt_x"/>
                                          </p:val>
                                        </p:tav>
                                      </p:tavLst>
                                    </p:anim>
                                    <p:anim calcmode="lin" valueType="num">
                                      <p:cBhvr additive="base">
                                        <p:cTn id="7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1"/>
                                        </p:tgtEl>
                                        <p:attrNameLst>
                                          <p:attrName>style.visibility</p:attrName>
                                        </p:attrNameLst>
                                      </p:cBhvr>
                                      <p:to>
                                        <p:strVal val="visible"/>
                                      </p:to>
                                    </p:set>
                                    <p:anim calcmode="lin" valueType="num">
                                      <p:cBhvr additive="base">
                                        <p:cTn id="79" dur="500" fill="hold"/>
                                        <p:tgtEl>
                                          <p:spTgt spid="21"/>
                                        </p:tgtEl>
                                        <p:attrNameLst>
                                          <p:attrName>ppt_x</p:attrName>
                                        </p:attrNameLst>
                                      </p:cBhvr>
                                      <p:tavLst>
                                        <p:tav tm="0">
                                          <p:val>
                                            <p:strVal val="#ppt_x"/>
                                          </p:val>
                                        </p:tav>
                                        <p:tav tm="100000">
                                          <p:val>
                                            <p:strVal val="#ppt_x"/>
                                          </p:val>
                                        </p:tav>
                                      </p:tavLst>
                                    </p:anim>
                                    <p:anim calcmode="lin" valueType="num">
                                      <p:cBhvr additive="base">
                                        <p:cTn id="8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5"/>
                                        </p:tgtEl>
                                        <p:attrNameLst>
                                          <p:attrName>style.visibility</p:attrName>
                                        </p:attrNameLst>
                                      </p:cBhvr>
                                      <p:to>
                                        <p:strVal val="visible"/>
                                      </p:to>
                                    </p:set>
                                    <p:anim calcmode="lin" valueType="num">
                                      <p:cBhvr additive="base">
                                        <p:cTn id="85" dur="500" fill="hold"/>
                                        <p:tgtEl>
                                          <p:spTgt spid="25"/>
                                        </p:tgtEl>
                                        <p:attrNameLst>
                                          <p:attrName>ppt_x</p:attrName>
                                        </p:attrNameLst>
                                      </p:cBhvr>
                                      <p:tavLst>
                                        <p:tav tm="0">
                                          <p:val>
                                            <p:strVal val="#ppt_x"/>
                                          </p:val>
                                        </p:tav>
                                        <p:tav tm="100000">
                                          <p:val>
                                            <p:strVal val="#ppt_x"/>
                                          </p:val>
                                        </p:tav>
                                      </p:tavLst>
                                    </p:anim>
                                    <p:anim calcmode="lin" valueType="num">
                                      <p:cBhvr additive="base">
                                        <p:cTn id="8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 calcmode="lin" valueType="num">
                                      <p:cBhvr additive="base">
                                        <p:cTn id="91" dur="500" fill="hold"/>
                                        <p:tgtEl>
                                          <p:spTgt spid="17"/>
                                        </p:tgtEl>
                                        <p:attrNameLst>
                                          <p:attrName>ppt_x</p:attrName>
                                        </p:attrNameLst>
                                      </p:cBhvr>
                                      <p:tavLst>
                                        <p:tav tm="0">
                                          <p:val>
                                            <p:strVal val="#ppt_x"/>
                                          </p:val>
                                        </p:tav>
                                        <p:tav tm="100000">
                                          <p:val>
                                            <p:strVal val="#ppt_x"/>
                                          </p:val>
                                        </p:tav>
                                      </p:tavLst>
                                    </p:anim>
                                    <p:anim calcmode="lin" valueType="num">
                                      <p:cBhvr additive="base">
                                        <p:cTn id="9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8"/>
                                        </p:tgtEl>
                                        <p:attrNameLst>
                                          <p:attrName>style.visibility</p:attrName>
                                        </p:attrNameLst>
                                      </p:cBhvr>
                                      <p:to>
                                        <p:strVal val="visible"/>
                                      </p:to>
                                    </p:set>
                                    <p:anim calcmode="lin" valueType="num">
                                      <p:cBhvr additive="base">
                                        <p:cTn id="97" dur="500" fill="hold"/>
                                        <p:tgtEl>
                                          <p:spTgt spid="18"/>
                                        </p:tgtEl>
                                        <p:attrNameLst>
                                          <p:attrName>ppt_x</p:attrName>
                                        </p:attrNameLst>
                                      </p:cBhvr>
                                      <p:tavLst>
                                        <p:tav tm="0">
                                          <p:val>
                                            <p:strVal val="#ppt_x"/>
                                          </p:val>
                                        </p:tav>
                                        <p:tav tm="100000">
                                          <p:val>
                                            <p:strVal val="#ppt_x"/>
                                          </p:val>
                                        </p:tav>
                                      </p:tavLst>
                                    </p:anim>
                                    <p:anim calcmode="lin" valueType="num">
                                      <p:cBhvr additive="base">
                                        <p:cTn id="9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1" nodeType="clickEffect">
                                  <p:stCondLst>
                                    <p:cond delay="0"/>
                                  </p:stCondLst>
                                  <p:childTnLst>
                                    <p:set>
                                      <p:cBhvr>
                                        <p:cTn id="102" dur="1" fill="hold">
                                          <p:stCondLst>
                                            <p:cond delay="0"/>
                                          </p:stCondLst>
                                        </p:cTn>
                                        <p:tgtEl>
                                          <p:spTgt spid="24"/>
                                        </p:tgtEl>
                                        <p:attrNameLst>
                                          <p:attrName>style.visibility</p:attrName>
                                        </p:attrNameLst>
                                      </p:cBhvr>
                                      <p:to>
                                        <p:strVal val="visible"/>
                                      </p:to>
                                    </p:set>
                                    <p:anim calcmode="lin" valueType="num">
                                      <p:cBhvr additive="base">
                                        <p:cTn id="103" dur="500" fill="hold"/>
                                        <p:tgtEl>
                                          <p:spTgt spid="24"/>
                                        </p:tgtEl>
                                        <p:attrNameLst>
                                          <p:attrName>ppt_x</p:attrName>
                                        </p:attrNameLst>
                                      </p:cBhvr>
                                      <p:tavLst>
                                        <p:tav tm="0">
                                          <p:val>
                                            <p:strVal val="#ppt_x"/>
                                          </p:val>
                                        </p:tav>
                                        <p:tav tm="100000">
                                          <p:val>
                                            <p:strVal val="#ppt_x"/>
                                          </p:val>
                                        </p:tav>
                                      </p:tavLst>
                                    </p:anim>
                                    <p:anim calcmode="lin" valueType="num">
                                      <p:cBhvr additive="base">
                                        <p:cTn id="10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6"/>
                                        </p:tgtEl>
                                        <p:attrNameLst>
                                          <p:attrName>style.visibility</p:attrName>
                                        </p:attrNameLst>
                                      </p:cBhvr>
                                      <p:to>
                                        <p:strVal val="visible"/>
                                      </p:to>
                                    </p:set>
                                    <p:anim calcmode="lin" valueType="num">
                                      <p:cBhvr additive="base">
                                        <p:cTn id="109" dur="500" fill="hold"/>
                                        <p:tgtEl>
                                          <p:spTgt spid="26"/>
                                        </p:tgtEl>
                                        <p:attrNameLst>
                                          <p:attrName>ppt_x</p:attrName>
                                        </p:attrNameLst>
                                      </p:cBhvr>
                                      <p:tavLst>
                                        <p:tav tm="0">
                                          <p:val>
                                            <p:strVal val="#ppt_x"/>
                                          </p:val>
                                        </p:tav>
                                        <p:tav tm="100000">
                                          <p:val>
                                            <p:strVal val="#ppt_x"/>
                                          </p:val>
                                        </p:tav>
                                      </p:tavLst>
                                    </p:anim>
                                    <p:anim calcmode="lin" valueType="num">
                                      <p:cBhvr additive="base">
                                        <p:cTn id="11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9"/>
                                        </p:tgtEl>
                                        <p:attrNameLst>
                                          <p:attrName>style.visibility</p:attrName>
                                        </p:attrNameLst>
                                      </p:cBhvr>
                                      <p:to>
                                        <p:strVal val="visible"/>
                                      </p:to>
                                    </p:set>
                                    <p:anim calcmode="lin" valueType="num">
                                      <p:cBhvr additive="base">
                                        <p:cTn id="115" dur="500" fill="hold"/>
                                        <p:tgtEl>
                                          <p:spTgt spid="9"/>
                                        </p:tgtEl>
                                        <p:attrNameLst>
                                          <p:attrName>ppt_x</p:attrName>
                                        </p:attrNameLst>
                                      </p:cBhvr>
                                      <p:tavLst>
                                        <p:tav tm="0">
                                          <p:val>
                                            <p:strVal val="#ppt_x"/>
                                          </p:val>
                                        </p:tav>
                                        <p:tav tm="100000">
                                          <p:val>
                                            <p:strVal val="#ppt_x"/>
                                          </p:val>
                                        </p:tav>
                                      </p:tavLst>
                                    </p:anim>
                                    <p:anim calcmode="lin" valueType="num">
                                      <p:cBhvr additive="base">
                                        <p:cTn id="11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4"/>
                                        </p:tgtEl>
                                        <p:attrNameLst>
                                          <p:attrName>style.visibility</p:attrName>
                                        </p:attrNameLst>
                                      </p:cBhvr>
                                      <p:to>
                                        <p:strVal val="visible"/>
                                      </p:to>
                                    </p:set>
                                    <p:anim calcmode="lin" valueType="num">
                                      <p:cBhvr additive="base">
                                        <p:cTn id="121" dur="500" fill="hold"/>
                                        <p:tgtEl>
                                          <p:spTgt spid="4"/>
                                        </p:tgtEl>
                                        <p:attrNameLst>
                                          <p:attrName>ppt_x</p:attrName>
                                        </p:attrNameLst>
                                      </p:cBhvr>
                                      <p:tavLst>
                                        <p:tav tm="0">
                                          <p:val>
                                            <p:strVal val="#ppt_x"/>
                                          </p:val>
                                        </p:tav>
                                        <p:tav tm="100000">
                                          <p:val>
                                            <p:strVal val="#ppt_x"/>
                                          </p:val>
                                        </p:tav>
                                      </p:tavLst>
                                    </p:anim>
                                    <p:anim calcmode="lin" valueType="num">
                                      <p:cBhvr additive="base">
                                        <p:cTn id="1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5"/>
                                        </p:tgtEl>
                                        <p:attrNameLst>
                                          <p:attrName>style.visibility</p:attrName>
                                        </p:attrNameLst>
                                      </p:cBhvr>
                                      <p:to>
                                        <p:strVal val="visible"/>
                                      </p:to>
                                    </p:set>
                                    <p:anim calcmode="lin" valueType="num">
                                      <p:cBhvr additive="base">
                                        <p:cTn id="127" dur="500" fill="hold"/>
                                        <p:tgtEl>
                                          <p:spTgt spid="5"/>
                                        </p:tgtEl>
                                        <p:attrNameLst>
                                          <p:attrName>ppt_x</p:attrName>
                                        </p:attrNameLst>
                                      </p:cBhvr>
                                      <p:tavLst>
                                        <p:tav tm="0">
                                          <p:val>
                                            <p:strVal val="#ppt_x"/>
                                          </p:val>
                                        </p:tav>
                                        <p:tav tm="100000">
                                          <p:val>
                                            <p:strVal val="#ppt_x"/>
                                          </p:val>
                                        </p:tav>
                                      </p:tavLst>
                                    </p:anim>
                                    <p:anim calcmode="lin" valueType="num">
                                      <p:cBhvr additive="base">
                                        <p:cTn id="1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8"/>
                                        </p:tgtEl>
                                        <p:attrNameLst>
                                          <p:attrName>style.visibility</p:attrName>
                                        </p:attrNameLst>
                                      </p:cBhvr>
                                      <p:to>
                                        <p:strVal val="visible"/>
                                      </p:to>
                                    </p:set>
                                    <p:anim calcmode="lin" valueType="num">
                                      <p:cBhvr additive="base">
                                        <p:cTn id="133" dur="500" fill="hold"/>
                                        <p:tgtEl>
                                          <p:spTgt spid="8"/>
                                        </p:tgtEl>
                                        <p:attrNameLst>
                                          <p:attrName>ppt_x</p:attrName>
                                        </p:attrNameLst>
                                      </p:cBhvr>
                                      <p:tavLst>
                                        <p:tav tm="0">
                                          <p:val>
                                            <p:strVal val="#ppt_x"/>
                                          </p:val>
                                        </p:tav>
                                        <p:tav tm="100000">
                                          <p:val>
                                            <p:strVal val="#ppt_x"/>
                                          </p:val>
                                        </p:tav>
                                      </p:tavLst>
                                    </p:anim>
                                    <p:anim calcmode="lin" valueType="num">
                                      <p:cBhvr additive="base">
                                        <p:cTn id="13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10"/>
                                        </p:tgtEl>
                                        <p:attrNameLst>
                                          <p:attrName>style.visibility</p:attrName>
                                        </p:attrNameLst>
                                      </p:cBhvr>
                                      <p:to>
                                        <p:strVal val="visible"/>
                                      </p:to>
                                    </p:set>
                                    <p:anim calcmode="lin" valueType="num">
                                      <p:cBhvr additive="base">
                                        <p:cTn id="139" dur="500" fill="hold"/>
                                        <p:tgtEl>
                                          <p:spTgt spid="10"/>
                                        </p:tgtEl>
                                        <p:attrNameLst>
                                          <p:attrName>ppt_x</p:attrName>
                                        </p:attrNameLst>
                                      </p:cBhvr>
                                      <p:tavLst>
                                        <p:tav tm="0">
                                          <p:val>
                                            <p:strVal val="#ppt_x"/>
                                          </p:val>
                                        </p:tav>
                                        <p:tav tm="100000">
                                          <p:val>
                                            <p:strVal val="#ppt_x"/>
                                          </p:val>
                                        </p:tav>
                                      </p:tavLst>
                                    </p:anim>
                                    <p:anim calcmode="lin" valueType="num">
                                      <p:cBhvr additive="base">
                                        <p:cTn id="14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16"/>
                                        </p:tgtEl>
                                        <p:attrNameLst>
                                          <p:attrName>style.visibility</p:attrName>
                                        </p:attrNameLst>
                                      </p:cBhvr>
                                      <p:to>
                                        <p:strVal val="visible"/>
                                      </p:to>
                                    </p:set>
                                    <p:anim calcmode="lin" valueType="num">
                                      <p:cBhvr additive="base">
                                        <p:cTn id="145" dur="500" fill="hold"/>
                                        <p:tgtEl>
                                          <p:spTgt spid="16"/>
                                        </p:tgtEl>
                                        <p:attrNameLst>
                                          <p:attrName>ppt_x</p:attrName>
                                        </p:attrNameLst>
                                      </p:cBhvr>
                                      <p:tavLst>
                                        <p:tav tm="0">
                                          <p:val>
                                            <p:strVal val="#ppt_x"/>
                                          </p:val>
                                        </p:tav>
                                        <p:tav tm="100000">
                                          <p:val>
                                            <p:strVal val="#ppt_x"/>
                                          </p:val>
                                        </p:tav>
                                      </p:tavLst>
                                    </p:anim>
                                    <p:anim calcmode="lin" valueType="num">
                                      <p:cBhvr additive="base">
                                        <p:cTn id="14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P spid="12" grpId="0"/>
      <p:bldP spid="14" grpId="0"/>
      <p:bldP spid="15" grpId="0"/>
      <p:bldP spid="16" grpId="0"/>
      <p:bldP spid="17" grpId="0"/>
      <p:bldP spid="18" grpId="0"/>
      <p:bldP spid="19" grpId="0"/>
      <p:bldP spid="20" grpId="0"/>
      <p:bldP spid="21" grpId="0"/>
      <p:bldP spid="22" grpId="0"/>
      <p:bldP spid="23" grpId="0"/>
      <p:bldP spid="24" grpId="0"/>
      <p:bldP spid="24" grpId="1"/>
      <p:bldP spid="25" grpId="0"/>
      <p:bldP spid="26"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Dance Break!</a:t>
            </a:r>
          </a:p>
        </p:txBody>
      </p:sp>
      <p:pic>
        <p:nvPicPr>
          <p:cNvPr id="1026" name="Picture 2" descr="Image result for dance part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1371600"/>
            <a:ext cx="8428246"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62884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Crisis</a:t>
            </a:r>
          </a:p>
        </p:txBody>
      </p:sp>
      <p:sp>
        <p:nvSpPr>
          <p:cNvPr id="3" name="Content Placeholder 2"/>
          <p:cNvSpPr>
            <a:spLocks noGrp="1"/>
          </p:cNvSpPr>
          <p:nvPr>
            <p:ph idx="1"/>
          </p:nvPr>
        </p:nvSpPr>
        <p:spPr/>
        <p:txBody>
          <a:bodyPr/>
          <a:lstStyle/>
          <a:p>
            <a:r>
              <a:rPr lang="en-US" dirty="0"/>
              <a:t>Count off </a:t>
            </a:r>
          </a:p>
          <a:p>
            <a:r>
              <a:rPr lang="en-US" dirty="0"/>
              <a:t>Split into groups</a:t>
            </a:r>
          </a:p>
          <a:p>
            <a:r>
              <a:rPr lang="en-US" dirty="0"/>
              <a:t>Scenarios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 1</a:t>
            </a:r>
          </a:p>
        </p:txBody>
      </p:sp>
      <p:sp>
        <p:nvSpPr>
          <p:cNvPr id="3" name="Content Placeholder 2"/>
          <p:cNvSpPr>
            <a:spLocks noGrp="1"/>
          </p:cNvSpPr>
          <p:nvPr>
            <p:ph idx="1"/>
          </p:nvPr>
        </p:nvSpPr>
        <p:spPr>
          <a:xfrm>
            <a:off x="457200" y="1295400"/>
            <a:ext cx="8229600" cy="5013960"/>
          </a:xfrm>
        </p:spPr>
        <p:txBody>
          <a:bodyPr>
            <a:normAutofit fontScale="40000" lnSpcReduction="20000"/>
          </a:bodyPr>
          <a:lstStyle/>
          <a:p>
            <a:r>
              <a:rPr lang="en-US" sz="4500" dirty="0"/>
              <a:t>You wake up to a text message from a coworker asking if you had, "heard the news" yet. You open the daily newspaper with your center being the front page story. Unfortunately, the headlines are not those one hopes for. Over the course of the next twenty four hours, your life is flooded with the aftermath of a highly negative article that has your community instantly rumored to have turned against you, your client talking about terminating your contract, and no end in sight. The article highlights a range of information including licensing violations in high quantity and quotes families on their dissatisfaction with the quality and turnover rates at your center.</a:t>
            </a:r>
          </a:p>
          <a:p>
            <a:r>
              <a:rPr lang="en-US" sz="4500" b="1" dirty="0"/>
              <a:t>What are your immediate responses/reactions? How would it feel if this happened to you in your center/school/program today?</a:t>
            </a:r>
            <a:endParaRPr lang="en-US" sz="4500" dirty="0"/>
          </a:p>
          <a:p>
            <a:r>
              <a:rPr lang="en-US" sz="4500" b="1" dirty="0"/>
              <a:t>How do you respond as the director?</a:t>
            </a:r>
            <a:endParaRPr lang="en-US" sz="4500" dirty="0"/>
          </a:p>
          <a:p>
            <a:r>
              <a:rPr lang="en-US" sz="4500" b="1" dirty="0"/>
              <a:t>How do you respond as a member of administration?</a:t>
            </a:r>
            <a:endParaRPr lang="en-US" sz="4500" dirty="0"/>
          </a:p>
          <a:p>
            <a:r>
              <a:rPr lang="en-US" sz="4500" b="1" dirty="0"/>
              <a:t>How do you respond as a teacher?</a:t>
            </a:r>
            <a:endParaRPr lang="en-US" sz="4500" dirty="0"/>
          </a:p>
          <a:p>
            <a:r>
              <a:rPr lang="en-US" sz="4500" b="1" dirty="0"/>
              <a:t>How do you respond when a local reporter approaches you asking for your opinion on the article? (Challenge your group to come up with creative responses outside of “no comment.”)</a:t>
            </a:r>
            <a:endParaRPr lang="en-US" sz="4500" dirty="0"/>
          </a:p>
          <a:p>
            <a:endParaRPr lang="en-US" dirty="0"/>
          </a:p>
        </p:txBody>
      </p:sp>
    </p:spTree>
    <p:extLst>
      <p:ext uri="{BB962C8B-B14F-4D97-AF65-F5344CB8AC3E}">
        <p14:creationId xmlns:p14="http://schemas.microsoft.com/office/powerpoint/2010/main" val="3455963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Scenario 2</a:t>
            </a:r>
          </a:p>
        </p:txBody>
      </p:sp>
      <p:sp>
        <p:nvSpPr>
          <p:cNvPr id="3" name="Content Placeholder 2"/>
          <p:cNvSpPr>
            <a:spLocks noGrp="1"/>
          </p:cNvSpPr>
          <p:nvPr>
            <p:ph idx="1"/>
          </p:nvPr>
        </p:nvSpPr>
        <p:spPr>
          <a:xfrm>
            <a:off x="457200" y="1371600"/>
            <a:ext cx="8229600" cy="5181600"/>
          </a:xfrm>
        </p:spPr>
        <p:txBody>
          <a:bodyPr>
            <a:normAutofit fontScale="55000" lnSpcReduction="20000"/>
          </a:bodyPr>
          <a:lstStyle/>
          <a:p>
            <a:r>
              <a:rPr lang="en-US" sz="3300" dirty="0"/>
              <a:t>Your center has been feeling the effects of high turnovers, low retention, and consistent under-enrollment. In each classroom there are multiple children exhibiting challenging behaviors and parents and teachers alike are expressing frustration with a lack of consistency and support. After trying to justify the gaps with excuses including "seasonal turnover", high transient community, and "growing pains," you realize that there are systemic challenges at play. Parents come into the center every day asking both teachers and administrators why their "favorite teachers" keep leaving. </a:t>
            </a:r>
          </a:p>
          <a:p>
            <a:r>
              <a:rPr lang="en-US" sz="2300" b="1" dirty="0"/>
              <a:t>As a teacher working at this center reflect on possible answers to the following questions posed to you from concerned and frustrated families within your classroom:</a:t>
            </a:r>
            <a:endParaRPr lang="en-US" sz="2300" dirty="0"/>
          </a:p>
          <a:p>
            <a:r>
              <a:rPr lang="en-US" sz="2300" dirty="0"/>
              <a:t>What can I do to support you so my child does not lose another teacher?</a:t>
            </a:r>
          </a:p>
          <a:p>
            <a:r>
              <a:rPr lang="en-US" sz="2300" dirty="0"/>
              <a:t>Is administration even bothering to support you to ensure your work satisfaction? Can you prove it?</a:t>
            </a:r>
          </a:p>
          <a:p>
            <a:r>
              <a:rPr lang="en-US" sz="2300" dirty="0"/>
              <a:t>What is happening at this center to make so many teachers and families leave?</a:t>
            </a:r>
          </a:p>
          <a:p>
            <a:r>
              <a:rPr lang="en-US" sz="2300" b="1" dirty="0"/>
              <a:t>As the director of this center, brainstorm answers to the following questions from families and staff members:</a:t>
            </a:r>
            <a:endParaRPr lang="en-US" sz="2300" dirty="0"/>
          </a:p>
          <a:p>
            <a:r>
              <a:rPr lang="en-US" sz="2300" dirty="0"/>
              <a:t>What are you doing to retain high quality educators?</a:t>
            </a:r>
          </a:p>
          <a:p>
            <a:r>
              <a:rPr lang="en-US" sz="2300" dirty="0"/>
              <a:t>Why aren't you paying my child's teacher enough? (After all, my child's tuition rivals that of a college education).</a:t>
            </a:r>
          </a:p>
          <a:p>
            <a:r>
              <a:rPr lang="en-US" sz="2300" b="1" dirty="0"/>
              <a:t>As a team (from director to substitute and every title in between) brainstorm answers to the following questions:</a:t>
            </a:r>
            <a:endParaRPr lang="en-US" sz="2300" dirty="0"/>
          </a:p>
          <a:p>
            <a:r>
              <a:rPr lang="en-US" sz="2300" dirty="0"/>
              <a:t>What steps can you take as an ECE at the center to improve retention and stabilize enrollment?</a:t>
            </a:r>
          </a:p>
          <a:p>
            <a:r>
              <a:rPr lang="en-US" sz="2300" dirty="0"/>
              <a:t>What systems can you put in place to support a high quality staff that is also energized to promote positive change?</a:t>
            </a:r>
          </a:p>
          <a:p>
            <a:r>
              <a:rPr lang="en-US" sz="2300" dirty="0"/>
              <a:t>How do you turn negative gossip into positive team morale? </a:t>
            </a:r>
          </a:p>
          <a:p>
            <a:endParaRPr lang="en-US" dirty="0"/>
          </a:p>
        </p:txBody>
      </p:sp>
    </p:spTree>
    <p:extLst>
      <p:ext uri="{BB962C8B-B14F-4D97-AF65-F5344CB8AC3E}">
        <p14:creationId xmlns:p14="http://schemas.microsoft.com/office/powerpoint/2010/main" val="37526892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146</TotalTime>
  <Words>1189</Words>
  <Application>Microsoft Office PowerPoint</Application>
  <PresentationFormat>On-screen Show (4:3)</PresentationFormat>
  <Paragraphs>124</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Book Antiqua</vt:lpstr>
      <vt:lpstr>Calibri</vt:lpstr>
      <vt:lpstr>Lucida Sans</vt:lpstr>
      <vt:lpstr>Wingdings</vt:lpstr>
      <vt:lpstr>Wingdings 2</vt:lpstr>
      <vt:lpstr>Wingdings 3</vt:lpstr>
      <vt:lpstr>Apex</vt:lpstr>
      <vt:lpstr>Beating bias and conquering crisis:</vt:lpstr>
      <vt:lpstr>Introductions</vt:lpstr>
      <vt:lpstr>Learning Outcomes</vt:lpstr>
      <vt:lpstr>Assumptions</vt:lpstr>
      <vt:lpstr>Brainstorm</vt:lpstr>
      <vt:lpstr>Dance Break!</vt:lpstr>
      <vt:lpstr>Crisis</vt:lpstr>
      <vt:lpstr>Scenario 1</vt:lpstr>
      <vt:lpstr>Scenario 2</vt:lpstr>
      <vt:lpstr>Scenario 3</vt:lpstr>
      <vt:lpstr>Dance Break!</vt:lpstr>
      <vt:lpstr>How to BEAT bias and CONQUER crisis</vt:lpstr>
      <vt:lpstr>How to BEAT bias and CONQUER crisis</vt:lpstr>
      <vt:lpstr>How to BEAT bias and CONQUER crisis</vt:lpstr>
      <vt:lpstr>How to BEAT bias and CONQUER crisis</vt:lpstr>
      <vt:lpstr>Closing Team Builder</vt:lpstr>
      <vt:lpstr>Questions/Conclusions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Beating bias and conquering crisis:</dc:title>
  <dc:creator>Director</dc:creator>
  <cp:lastModifiedBy>HMoyse</cp:lastModifiedBy>
  <cp:revision>15</cp:revision>
  <cp:lastPrinted>2016-11-07T22:59:50Z</cp:lastPrinted>
  <dcterms:created xsi:type="dcterms:W3CDTF">2016-10-24T23:10:31Z</dcterms:created>
  <dcterms:modified xsi:type="dcterms:W3CDTF">2016-11-07T23:00:32Z</dcterms:modified>
</cp:coreProperties>
</file>